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87" r:id="rId2"/>
    <p:sldId id="285" r:id="rId3"/>
    <p:sldId id="286" r:id="rId4"/>
    <p:sldId id="268" r:id="rId5"/>
    <p:sldId id="269" r:id="rId6"/>
    <p:sldId id="274" r:id="rId7"/>
    <p:sldId id="270" r:id="rId8"/>
    <p:sldId id="271" r:id="rId9"/>
    <p:sldId id="275" r:id="rId10"/>
    <p:sldId id="276" r:id="rId11"/>
    <p:sldId id="272" r:id="rId12"/>
    <p:sldId id="280" r:id="rId13"/>
    <p:sldId id="273" r:id="rId14"/>
    <p:sldId id="277" r:id="rId15"/>
    <p:sldId id="278" r:id="rId16"/>
    <p:sldId id="281" r:id="rId17"/>
    <p:sldId id="282" r:id="rId18"/>
    <p:sldId id="279" r:id="rId19"/>
    <p:sldId id="283" r:id="rId20"/>
    <p:sldId id="256" r:id="rId21"/>
    <p:sldId id="263" r:id="rId22"/>
    <p:sldId id="264" r:id="rId23"/>
    <p:sldId id="262" r:id="rId24"/>
    <p:sldId id="258" r:id="rId25"/>
    <p:sldId id="257" r:id="rId26"/>
    <p:sldId id="259" r:id="rId27"/>
    <p:sldId id="260" r:id="rId28"/>
    <p:sldId id="265" r:id="rId29"/>
    <p:sldId id="266" r:id="rId30"/>
    <p:sldId id="267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9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F67A9-BEEA-4B6A-969E-C0F2EBD123CB}" type="datetimeFigureOut">
              <a:rPr lang="en-US" smtClean="0"/>
              <a:pPr/>
              <a:t>1/24/2011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F20696-8B67-4542-AE45-4FABA07808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20696-8B67-4542-AE45-4FABA078083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20696-8B67-4542-AE45-4FABA078083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20696-8B67-4542-AE45-4FABA078083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20696-8B67-4542-AE45-4FABA078083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20696-8B67-4542-AE45-4FABA078083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20696-8B67-4542-AE45-4FABA0780837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09D1D8-3E43-45E7-A545-605265C3901B}" type="slidenum">
              <a:rPr lang="en-US"/>
              <a:pPr/>
              <a:t>26</a:t>
            </a:fld>
            <a:endParaRPr lang="en-US"/>
          </a:p>
        </p:txBody>
      </p:sp>
      <p:sp>
        <p:nvSpPr>
          <p:cNvPr id="28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See Attachment A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20696-8B67-4542-AE45-4FABA0780837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20696-8B67-4542-AE45-4FABA0780837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20696-8B67-4542-AE45-4FABA0780837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20696-8B67-4542-AE45-4FABA0780837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1/24/2011</a:t>
            </a: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48CEB21B-9788-4990-A57D-22C48A0BA79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06F65F3-C39D-4639-B88E-6D21B4F858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1/24/2011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06F65F3-C39D-4639-B88E-6D21B4F858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1/24/2011</a:t>
            </a:r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06F65F3-C39D-4639-B88E-6D21B4F858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r>
              <a:rPr lang="en-US" smtClean="0"/>
              <a:t>1/24/2011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1/24/2011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r>
              <a:rPr lang="en-US" smtClean="0"/>
              <a:t>Slide ‹#›</a:t>
            </a:r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06F65F3-C39D-4639-B88E-6D21B4F858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1/24/2011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06F65F3-C39D-4639-B88E-6D21B4F85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1/24/2011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06F65F3-C39D-4639-B88E-6D21B4F85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06F65F3-C39D-4639-B88E-6D21B4F858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1/24/2011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r>
              <a:rPr lang="en-US" smtClean="0"/>
              <a:t>Slide ‹#›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06F65F3-C39D-4639-B88E-6D21B4F858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r>
              <a:rPr lang="en-US" smtClean="0"/>
              <a:t>1/24/2011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r>
              <a:rPr lang="en-US" smtClean="0"/>
              <a:t>Slide ‹#›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1/24/2011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06F65F3-C39D-4639-B88E-6D21B4F858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1/24/2011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1/24/2011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Slide ‹#›</a:t>
            </a: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06F65F3-C39D-4639-B88E-6D21B4F858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57200" y="2819400"/>
            <a:ext cx="8229600" cy="1752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FGDC Address Standard Working group (ASWG)</a:t>
            </a:r>
          </a:p>
          <a:p>
            <a:endParaRPr lang="en-US" dirty="0" smtClean="0"/>
          </a:p>
          <a:p>
            <a:r>
              <a:rPr lang="en-US" dirty="0" smtClean="0"/>
              <a:t>FGDC Transportation model advisory team (MAT)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January 25, 2011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Joint Meeting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Introductions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Background on Transit MAT and ASWG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Address Standard Overview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Reconciling the Address Standard and Transportation Standard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Developing a Transit Addressing Profile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Next Steps/Adjournment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Transportation MAT</a:t>
            </a:r>
          </a:p>
          <a:p>
            <a:r>
              <a:rPr lang="en-US" dirty="0" smtClean="0"/>
              <a:t>Address Standard Working Group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95400" y="2819400"/>
            <a:ext cx="6400800" cy="2514600"/>
          </a:xfrm>
        </p:spPr>
        <p:txBody>
          <a:bodyPr>
            <a:normAutofit/>
          </a:bodyPr>
          <a:lstStyle/>
          <a:p>
            <a:r>
              <a:rPr lang="en-US" dirty="0" smtClean="0"/>
              <a:t>Address Standard Working Group</a:t>
            </a:r>
          </a:p>
          <a:p>
            <a:r>
              <a:rPr lang="en-US" dirty="0" smtClean="0"/>
              <a:t>Co-Chairs:</a:t>
            </a:r>
          </a:p>
          <a:p>
            <a:r>
              <a:rPr lang="en-US" dirty="0" smtClean="0"/>
              <a:t>Martha Wells</a:t>
            </a:r>
          </a:p>
          <a:p>
            <a:r>
              <a:rPr lang="en-US" dirty="0" smtClean="0"/>
              <a:t>Carl Anderson</a:t>
            </a:r>
          </a:p>
          <a:p>
            <a:r>
              <a:rPr lang="en-US" dirty="0" smtClean="0"/>
              <a:t>Hilary Perkins</a:t>
            </a:r>
          </a:p>
          <a:p>
            <a:r>
              <a:rPr lang="en-US" dirty="0" smtClean="0"/>
              <a:t>Ed Wells</a:t>
            </a:r>
          </a:p>
          <a:p>
            <a:r>
              <a:rPr lang="en-US" dirty="0" smtClean="0"/>
              <a:t>SARA </a:t>
            </a:r>
            <a:r>
              <a:rPr lang="en-US" dirty="0" err="1" smtClean="0"/>
              <a:t>Yurman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" y="381000"/>
            <a:ext cx="8839200" cy="1752600"/>
          </a:xfrm>
        </p:spPr>
        <p:txBody>
          <a:bodyPr anchor="ctr"/>
          <a:lstStyle/>
          <a:p>
            <a:r>
              <a:rPr lang="en-US" dirty="0" smtClean="0"/>
              <a:t>Overview of the Draft FGDC Address Standard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Scope, Status, and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84000"/>
              </a:lnSpc>
              <a:spcBef>
                <a:spcPts val="8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3000" i="1" dirty="0" smtClean="0"/>
              <a:t>"United States Street, Landmark, and Postal Address Data Standard" </a:t>
            </a:r>
          </a:p>
          <a:p>
            <a:pPr>
              <a:lnSpc>
                <a:spcPct val="84000"/>
              </a:lnSpc>
              <a:spcBef>
                <a:spcPts val="8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3000" dirty="0" smtClean="0"/>
              <a:t>Scope: Street, landmark, and postal addresses in the United States</a:t>
            </a:r>
          </a:p>
          <a:p>
            <a:pPr>
              <a:lnSpc>
                <a:spcPct val="84000"/>
              </a:lnSpc>
              <a:spcBef>
                <a:spcPts val="8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3000" dirty="0" smtClean="0"/>
              <a:t>Status: FGDC draft standard</a:t>
            </a:r>
          </a:p>
          <a:p>
            <a:pPr>
              <a:lnSpc>
                <a:spcPct val="84000"/>
              </a:lnSpc>
              <a:spcBef>
                <a:spcPts val="8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3000" dirty="0" smtClean="0"/>
              <a:t>Structure: One data standard in four parts:</a:t>
            </a:r>
          </a:p>
          <a:p>
            <a:pPr lvl="1">
              <a:lnSpc>
                <a:spcPct val="84000"/>
              </a:lnSpc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dirty="0" smtClean="0"/>
              <a:t>Data Content</a:t>
            </a:r>
          </a:p>
          <a:p>
            <a:pPr lvl="1">
              <a:lnSpc>
                <a:spcPct val="84000"/>
              </a:lnSpc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dirty="0" smtClean="0"/>
              <a:t>Data Classification</a:t>
            </a:r>
          </a:p>
          <a:p>
            <a:pPr lvl="1">
              <a:lnSpc>
                <a:spcPct val="84000"/>
              </a:lnSpc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dirty="0" smtClean="0"/>
              <a:t>Data Quality</a:t>
            </a:r>
          </a:p>
          <a:p>
            <a:pPr lvl="1">
              <a:lnSpc>
                <a:spcPct val="84000"/>
              </a:lnSpc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dirty="0" smtClean="0"/>
              <a:t>Data Exchange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Organizing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8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410700" algn="l"/>
              </a:tabLst>
            </a:pPr>
            <a:r>
              <a:rPr lang="en-US" sz="2200" dirty="0" smtClean="0"/>
              <a:t>Definition of  an address:</a:t>
            </a:r>
          </a:p>
          <a:p>
            <a:pPr lvl="1">
              <a:spcBef>
                <a:spcPts val="5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410700" algn="l"/>
              </a:tabLst>
            </a:pPr>
            <a:r>
              <a:rPr lang="en-US" sz="1800" dirty="0" smtClean="0"/>
              <a:t>"An address specifies a location by reference to a thoroughfare, or a landmark; or it specifies a point of postal delivery." </a:t>
            </a:r>
          </a:p>
          <a:p>
            <a:pPr>
              <a:spcBef>
                <a:spcPts val="8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410700" algn="l"/>
              </a:tabLst>
            </a:pPr>
            <a:r>
              <a:rPr lang="en-US" sz="2200" dirty="0" smtClean="0"/>
              <a:t>Elements and Classes: A syntactical approach to address classification.</a:t>
            </a:r>
          </a:p>
          <a:p>
            <a:pPr lvl="1"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410700" algn="l"/>
              </a:tabLst>
            </a:pPr>
            <a:r>
              <a:rPr lang="en-US" sz="1800" dirty="0" smtClean="0"/>
              <a:t>The standard classifies addresses according to their address elements and the order in which the elements are arranged.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410700" algn="l"/>
              </a:tabLst>
            </a:pPr>
            <a:r>
              <a:rPr lang="en-US" sz="2200" dirty="0" smtClean="0"/>
              <a:t>Address Reference Systems: </a:t>
            </a:r>
          </a:p>
          <a:p>
            <a:pPr lvl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410700" algn="l"/>
              </a:tabLst>
            </a:pPr>
            <a:r>
              <a:rPr lang="en-US" sz="1800" dirty="0" smtClean="0"/>
              <a:t>Addresses are created locally based on local rules for naming and numbering.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410700" algn="l"/>
              </a:tabLst>
            </a:pPr>
            <a:r>
              <a:rPr lang="en-US" sz="2200" dirty="0" smtClean="0"/>
              <a:t>Data Quality</a:t>
            </a:r>
          </a:p>
          <a:p>
            <a:pPr lvl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410700" algn="l"/>
              </a:tabLst>
            </a:pPr>
            <a:r>
              <a:rPr lang="en-US" sz="1800" dirty="0" smtClean="0"/>
              <a:t>The quality of address data must be measured against Address Reference System rules and recorded.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410700" algn="l"/>
              </a:tabLst>
            </a:pPr>
            <a:r>
              <a:rPr lang="en-US" sz="2200" dirty="0" smtClean="0"/>
              <a:t>Data Exchange</a:t>
            </a:r>
          </a:p>
          <a:p>
            <a:pPr lvl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410700" algn="l"/>
              </a:tabLst>
            </a:pPr>
            <a:r>
              <a:rPr lang="en-US" sz="1800" dirty="0" smtClean="0"/>
              <a:t>Address data must be able to be seamlessly exchanged between different users.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410700" algn="l"/>
              </a:tabLst>
            </a:pPr>
            <a:r>
              <a:rPr lang="en-US" sz="2200" dirty="0" smtClean="0"/>
              <a:t>All of these are incorporated into a comprehensive address data standard.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336550" indent="-336550">
              <a:buClr>
                <a:srgbClr val="000000"/>
              </a:buClr>
              <a:buSzPct val="100000"/>
              <a:buFont typeface="Arial" charset="0"/>
              <a:buNone/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</a:tabLst>
            </a:pPr>
            <a:r>
              <a:rPr lang="en-US" sz="2400" b="1" dirty="0" smtClean="0"/>
              <a:t>Thoroughfare Address Classes</a:t>
            </a:r>
            <a:r>
              <a:rPr lang="en-US" sz="2400" dirty="0" smtClean="0"/>
              <a:t> </a:t>
            </a:r>
          </a:p>
          <a:p>
            <a:pPr lvl="1"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</a:tabLst>
            </a:pPr>
            <a:r>
              <a:rPr lang="en-US" sz="2000" dirty="0" smtClean="0"/>
              <a:t>Numbered Thoroughfare Address: </a:t>
            </a:r>
            <a:r>
              <a:rPr lang="en-US" sz="2000" dirty="0" smtClean="0">
                <a:solidFill>
                  <a:srgbClr val="CC0000"/>
                </a:solidFill>
              </a:rPr>
              <a:t>123 Main Street</a:t>
            </a:r>
            <a:r>
              <a:rPr lang="en-US" sz="2000" dirty="0" smtClean="0"/>
              <a:t> </a:t>
            </a:r>
          </a:p>
          <a:p>
            <a:pPr lvl="1"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</a:tabLst>
            </a:pPr>
            <a:r>
              <a:rPr lang="en-US" sz="2000" dirty="0" smtClean="0"/>
              <a:t>Intersection Address: </a:t>
            </a:r>
            <a:r>
              <a:rPr lang="en-US" sz="2000" dirty="0" smtClean="0">
                <a:solidFill>
                  <a:srgbClr val="CC0000"/>
                </a:solidFill>
              </a:rPr>
              <a:t>Fifth Avenue and Main Street</a:t>
            </a:r>
          </a:p>
          <a:p>
            <a:pPr lvl="1"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</a:tabLst>
            </a:pPr>
            <a:r>
              <a:rPr lang="en-US" sz="2000" dirty="0" smtClean="0"/>
              <a:t>Two-Number Address Range: </a:t>
            </a:r>
            <a:r>
              <a:rPr lang="en-US" sz="2000" dirty="0" smtClean="0">
                <a:solidFill>
                  <a:srgbClr val="CC0000"/>
                </a:solidFill>
              </a:rPr>
              <a:t>405-411 West Green Street</a:t>
            </a:r>
          </a:p>
          <a:p>
            <a:pPr lvl="1"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</a:tabLst>
            </a:pPr>
            <a:r>
              <a:rPr lang="en-US" sz="2000" dirty="0" smtClean="0"/>
              <a:t>Four-Number Address Range: </a:t>
            </a:r>
            <a:r>
              <a:rPr lang="en-US" sz="2000" dirty="0" smtClean="0">
                <a:solidFill>
                  <a:srgbClr val="CC0000"/>
                </a:solidFill>
              </a:rPr>
              <a:t>900-962, 901-963 Milton Street</a:t>
            </a:r>
            <a:r>
              <a:rPr lang="en-US" sz="2000" dirty="0" smtClean="0"/>
              <a:t> </a:t>
            </a:r>
          </a:p>
          <a:p>
            <a:pPr lvl="1"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</a:tabLst>
            </a:pPr>
            <a:r>
              <a:rPr lang="en-US" sz="2000" dirty="0" smtClean="0"/>
              <a:t>Unnumbered Thoroughfare Address: </a:t>
            </a:r>
            <a:r>
              <a:rPr lang="en-US" sz="2000" dirty="0" smtClean="0">
                <a:solidFill>
                  <a:srgbClr val="CC0000"/>
                </a:solidFill>
              </a:rPr>
              <a:t>Forest Service Road 698</a:t>
            </a:r>
            <a:r>
              <a:rPr lang="en-US" sz="2000" dirty="0" smtClean="0"/>
              <a:t> </a:t>
            </a:r>
          </a:p>
          <a:p>
            <a:pPr lvl="1">
              <a:buFont typeface="Symbol" charset="2"/>
              <a:buNone/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</a:tabLst>
            </a:pPr>
            <a:endParaRPr lang="en-US" sz="1200" dirty="0" smtClean="0"/>
          </a:p>
          <a:p>
            <a:pPr marL="336550" indent="-336550">
              <a:buClr>
                <a:srgbClr val="000000"/>
              </a:buClr>
              <a:buSzPct val="100000"/>
              <a:buFont typeface="Arial" charset="0"/>
              <a:buNone/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</a:tabLst>
            </a:pPr>
            <a:r>
              <a:rPr lang="en-US" sz="2400" b="1" dirty="0" smtClean="0"/>
              <a:t>Landmark Address Classes </a:t>
            </a:r>
          </a:p>
          <a:p>
            <a:pPr lvl="1"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</a:tabLst>
            </a:pPr>
            <a:r>
              <a:rPr lang="en-US" sz="2000" dirty="0" smtClean="0"/>
              <a:t>Landmark Address: </a:t>
            </a:r>
            <a:r>
              <a:rPr lang="en-US" sz="2000" dirty="0" smtClean="0">
                <a:solidFill>
                  <a:srgbClr val="CC0000"/>
                </a:solidFill>
              </a:rPr>
              <a:t>Statue of Liberty</a:t>
            </a:r>
            <a:r>
              <a:rPr lang="en-US" sz="2000" dirty="0" smtClean="0"/>
              <a:t> </a:t>
            </a:r>
          </a:p>
          <a:p>
            <a:pPr lvl="1"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</a:tabLst>
            </a:pPr>
            <a:r>
              <a:rPr lang="en-US" sz="2000" dirty="0" smtClean="0"/>
              <a:t>Community Address: </a:t>
            </a:r>
            <a:r>
              <a:rPr lang="en-US" sz="2000" dirty="0" smtClean="0">
                <a:solidFill>
                  <a:srgbClr val="CC0000"/>
                </a:solidFill>
              </a:rPr>
              <a:t>123 </a:t>
            </a:r>
            <a:r>
              <a:rPr lang="en-US" sz="2000" dirty="0" err="1" smtClean="0">
                <a:solidFill>
                  <a:srgbClr val="CC0000"/>
                </a:solidFill>
              </a:rPr>
              <a:t>Urbanizacion</a:t>
            </a:r>
            <a:r>
              <a:rPr lang="en-US" sz="2000" dirty="0" smtClean="0">
                <a:solidFill>
                  <a:srgbClr val="CC0000"/>
                </a:solidFill>
              </a:rPr>
              <a:t> Los Olmos</a:t>
            </a:r>
            <a:r>
              <a:rPr lang="en-US" sz="2000" dirty="0" smtClean="0"/>
              <a:t> </a:t>
            </a:r>
          </a:p>
          <a:p>
            <a:pPr lvl="1">
              <a:buFont typeface="Symbol" charset="2"/>
              <a:buNone/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</a:tabLst>
            </a:pPr>
            <a:endParaRPr lang="en-US" sz="1200" dirty="0" smtClean="0"/>
          </a:p>
          <a:p>
            <a:pPr marL="336550" indent="-336550">
              <a:buClr>
                <a:srgbClr val="000000"/>
              </a:buClr>
              <a:buSzPct val="100000"/>
              <a:buFont typeface="Arial" charset="0"/>
              <a:buNone/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</a:tabLst>
            </a:pPr>
            <a:r>
              <a:rPr lang="en-US" sz="2400" b="1" dirty="0" smtClean="0"/>
              <a:t>Postal Delivery Address Classes </a:t>
            </a:r>
          </a:p>
          <a:p>
            <a:pPr lvl="1"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</a:tabLst>
            </a:pPr>
            <a:r>
              <a:rPr lang="en-US" sz="2000" dirty="0" smtClean="0"/>
              <a:t>USPS Postal Delivery Box: </a:t>
            </a:r>
            <a:r>
              <a:rPr lang="en-US" sz="2000" dirty="0" smtClean="0">
                <a:solidFill>
                  <a:srgbClr val="CC0000"/>
                </a:solidFill>
              </a:rPr>
              <a:t>PO Box 16953</a:t>
            </a:r>
          </a:p>
          <a:p>
            <a:pPr lvl="1"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</a:tabLst>
            </a:pPr>
            <a:r>
              <a:rPr lang="en-US" sz="2000" dirty="0" smtClean="0"/>
              <a:t>USPS Postal Delivery Route: </a:t>
            </a:r>
            <a:r>
              <a:rPr lang="en-US" sz="2000" dirty="0" smtClean="0">
                <a:solidFill>
                  <a:srgbClr val="CC0000"/>
                </a:solidFill>
              </a:rPr>
              <a:t>RR 1, Box 100</a:t>
            </a:r>
            <a:r>
              <a:rPr lang="en-US" sz="2000" dirty="0" smtClean="0"/>
              <a:t> </a:t>
            </a:r>
          </a:p>
          <a:p>
            <a:pPr lvl="1"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</a:tabLst>
            </a:pPr>
            <a:r>
              <a:rPr lang="en-US" sz="2000" dirty="0" smtClean="0"/>
              <a:t>USPS General Delivery Office: </a:t>
            </a:r>
            <a:r>
              <a:rPr lang="en-US" sz="2000" dirty="0" smtClean="0">
                <a:solidFill>
                  <a:srgbClr val="CC0000"/>
                </a:solidFill>
              </a:rPr>
              <a:t>General Delivery</a:t>
            </a:r>
          </a:p>
          <a:p>
            <a:pPr lvl="1">
              <a:buFont typeface="Symbol" charset="2"/>
              <a:buNone/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</a:tabLst>
            </a:pPr>
            <a:endParaRPr lang="en-US" sz="1200" dirty="0" smtClean="0">
              <a:solidFill>
                <a:srgbClr val="CC0000"/>
              </a:solidFill>
            </a:endParaRPr>
          </a:p>
          <a:p>
            <a:pPr marL="336550" indent="-336550">
              <a:buFont typeface="Wingdings" charset="2"/>
              <a:buNone/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</a:tabLst>
            </a:pPr>
            <a:r>
              <a:rPr lang="en-US" sz="2400" b="1" dirty="0" smtClean="0"/>
              <a:t>General Class</a:t>
            </a:r>
          </a:p>
          <a:p>
            <a:pPr lvl="1"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</a:tabLst>
            </a:pPr>
            <a:r>
              <a:rPr lang="en-US" sz="2000" dirty="0" smtClean="0"/>
              <a:t>Mixed or unknown</a:t>
            </a:r>
            <a:r>
              <a:rPr lang="en-US" sz="2400" b="1" dirty="0" smtClean="0"/>
              <a:t> </a:t>
            </a:r>
            <a:r>
              <a:rPr lang="en-US" sz="2000" dirty="0" smtClean="0"/>
              <a:t>class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84000"/>
              </a:lnSpc>
              <a:spcBef>
                <a:spcPts val="6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410700" algn="l"/>
              </a:tabLst>
            </a:pPr>
            <a:r>
              <a:rPr lang="en-US" sz="2800" b="1" dirty="0" smtClean="0"/>
              <a:t>Address numbers</a:t>
            </a:r>
            <a:r>
              <a:rPr lang="en-US" sz="2800" dirty="0" smtClean="0"/>
              <a:t> and their components</a:t>
            </a:r>
          </a:p>
          <a:p>
            <a:pPr>
              <a:lnSpc>
                <a:spcPct val="84000"/>
              </a:lnSpc>
              <a:spcBef>
                <a:spcPts val="6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410700" algn="l"/>
              </a:tabLst>
            </a:pPr>
            <a:r>
              <a:rPr lang="en-US" sz="2800" b="1" dirty="0" smtClean="0"/>
              <a:t>Street names</a:t>
            </a:r>
            <a:r>
              <a:rPr lang="en-US" sz="2800" dirty="0" smtClean="0"/>
              <a:t> and their components</a:t>
            </a:r>
          </a:p>
          <a:p>
            <a:pPr>
              <a:lnSpc>
                <a:spcPct val="84000"/>
              </a:lnSpc>
              <a:spcBef>
                <a:spcPts val="6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410700" algn="l"/>
              </a:tabLst>
            </a:pPr>
            <a:r>
              <a:rPr lang="en-US" sz="2800" b="1" dirty="0" err="1" smtClean="0"/>
              <a:t>Subaddresses</a:t>
            </a:r>
            <a:r>
              <a:rPr lang="en-US" sz="2800" dirty="0" smtClean="0"/>
              <a:t> (suites, rooms, etc.) and their components</a:t>
            </a:r>
          </a:p>
          <a:p>
            <a:pPr>
              <a:lnSpc>
                <a:spcPct val="84000"/>
              </a:lnSpc>
              <a:spcBef>
                <a:spcPts val="6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410700" algn="l"/>
              </a:tabLst>
            </a:pPr>
            <a:r>
              <a:rPr lang="en-US" sz="2800" b="1" dirty="0" smtClean="0"/>
              <a:t>Landmark names</a:t>
            </a:r>
          </a:p>
          <a:p>
            <a:pPr>
              <a:lnSpc>
                <a:spcPct val="84000"/>
              </a:lnSpc>
              <a:spcBef>
                <a:spcPts val="6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410700" algn="l"/>
              </a:tabLst>
            </a:pPr>
            <a:r>
              <a:rPr lang="en-US" sz="2800" b="1" dirty="0" smtClean="0"/>
              <a:t>Place, State, and Country Names and Codes</a:t>
            </a:r>
            <a:endParaRPr lang="en-US" sz="2800" dirty="0" smtClean="0"/>
          </a:p>
          <a:p>
            <a:pPr>
              <a:lnSpc>
                <a:spcPct val="84000"/>
              </a:lnSpc>
              <a:spcBef>
                <a:spcPts val="6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410700" algn="l"/>
              </a:tabLst>
            </a:pPr>
            <a:r>
              <a:rPr lang="en-US" sz="2800" b="1" dirty="0" smtClean="0"/>
              <a:t>USPS postal address </a:t>
            </a:r>
            <a:r>
              <a:rPr lang="en-US" sz="2800" dirty="0" smtClean="0"/>
              <a:t>elements (PO Box, RR, etc.) and their components </a:t>
            </a:r>
          </a:p>
          <a:p>
            <a:pPr>
              <a:lnSpc>
                <a:spcPct val="84000"/>
              </a:lnSpc>
              <a:spcBef>
                <a:spcPts val="6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410700" algn="l"/>
              </a:tabLst>
            </a:pPr>
            <a:r>
              <a:rPr lang="en-US" sz="2800" b="1" dirty="0" smtClean="0"/>
              <a:t>USPS address lines</a:t>
            </a:r>
            <a:r>
              <a:rPr lang="en-US" sz="2800" dirty="0" smtClean="0"/>
              <a:t> (per USPS Pub 28)‏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842248" cy="4572000"/>
          </a:xfrm>
        </p:spPr>
        <p:txBody>
          <a:bodyPr>
            <a:normAutofit fontScale="92500" lnSpcReduction="10000"/>
          </a:bodyPr>
          <a:lstStyle/>
          <a:p>
            <a:pPr marL="336550" indent="-336550">
              <a:lnSpc>
                <a:spcPct val="84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  <a:tab pos="9410700" algn="l"/>
              </a:tabLst>
            </a:pPr>
            <a:r>
              <a:rPr lang="en-US" sz="2800" b="1" dirty="0" smtClean="0"/>
              <a:t>Purpose:</a:t>
            </a:r>
            <a:r>
              <a:rPr lang="en-US" sz="2800" dirty="0" smtClean="0"/>
              <a:t> Documentation, mapping, quality control </a:t>
            </a:r>
          </a:p>
          <a:p>
            <a:pPr marL="336550" indent="-336550">
              <a:lnSpc>
                <a:spcPct val="84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  <a:tab pos="9410700" algn="l"/>
              </a:tabLst>
            </a:pPr>
            <a:r>
              <a:rPr lang="en-US" sz="2800" b="1" dirty="0" smtClean="0"/>
              <a:t>Key attributes include: </a:t>
            </a:r>
          </a:p>
          <a:p>
            <a:pPr marL="336550" indent="-336550">
              <a:lnSpc>
                <a:spcPct val="84000"/>
              </a:lnSpc>
              <a:spcBef>
                <a:spcPts val="600"/>
              </a:spcBef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  <a:tab pos="9410700" algn="l"/>
              </a:tabLst>
            </a:pPr>
            <a:r>
              <a:rPr lang="en-US" sz="2800" dirty="0" smtClean="0"/>
              <a:t>Address identifier (required)‏</a:t>
            </a:r>
          </a:p>
          <a:p>
            <a:pPr marL="336550" indent="-336550">
              <a:lnSpc>
                <a:spcPct val="84000"/>
              </a:lnSpc>
              <a:spcBef>
                <a:spcPts val="600"/>
              </a:spcBef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  <a:tab pos="9410700" algn="l"/>
              </a:tabLst>
            </a:pPr>
            <a:r>
              <a:rPr lang="en-US" sz="2800" dirty="0" smtClean="0"/>
              <a:t>Geographic coordinates </a:t>
            </a:r>
          </a:p>
          <a:p>
            <a:pPr marL="336550" indent="-336550">
              <a:lnSpc>
                <a:spcPct val="84000"/>
              </a:lnSpc>
              <a:spcBef>
                <a:spcPts val="600"/>
              </a:spcBef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  <a:tab pos="9410700" algn="l"/>
              </a:tabLst>
            </a:pPr>
            <a:r>
              <a:rPr lang="en-US" sz="2800" dirty="0" smtClean="0"/>
              <a:t>Lifecycle and official status</a:t>
            </a:r>
          </a:p>
          <a:p>
            <a:pPr marL="336550" indent="-336550">
              <a:lnSpc>
                <a:spcPct val="84000"/>
              </a:lnSpc>
              <a:spcBef>
                <a:spcPts val="600"/>
              </a:spcBef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  <a:tab pos="9410700" algn="l"/>
              </a:tabLst>
            </a:pPr>
            <a:r>
              <a:rPr lang="en-US" sz="2800" dirty="0" smtClean="0"/>
              <a:t>Class</a:t>
            </a:r>
          </a:p>
          <a:p>
            <a:pPr marL="336550" indent="-336550">
              <a:lnSpc>
                <a:spcPct val="84000"/>
              </a:lnSpc>
              <a:spcBef>
                <a:spcPts val="600"/>
              </a:spcBef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  <a:tab pos="9410700" algn="l"/>
              </a:tabLst>
            </a:pPr>
            <a:r>
              <a:rPr lang="en-US" sz="2800" dirty="0" smtClean="0"/>
              <a:t>Feature type </a:t>
            </a:r>
          </a:p>
          <a:p>
            <a:pPr marL="336550" indent="-336550">
              <a:lnSpc>
                <a:spcPct val="84000"/>
              </a:lnSpc>
              <a:spcBef>
                <a:spcPts val="600"/>
              </a:spcBef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  <a:tab pos="9410700" algn="l"/>
              </a:tabLst>
            </a:pPr>
            <a:r>
              <a:rPr lang="en-US" sz="2800" dirty="0" smtClean="0"/>
              <a:t>Relation to cadastral and transportation features</a:t>
            </a:r>
          </a:p>
          <a:p>
            <a:pPr marL="336550" indent="-336550">
              <a:lnSpc>
                <a:spcPct val="84000"/>
              </a:lnSpc>
              <a:spcBef>
                <a:spcPts val="600"/>
              </a:spcBef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  <a:tab pos="9410700" algn="l"/>
              </a:tabLst>
            </a:pPr>
            <a:r>
              <a:rPr lang="en-US" sz="2800" dirty="0" smtClean="0"/>
              <a:t>Address range attributes</a:t>
            </a:r>
          </a:p>
          <a:p>
            <a:pPr marL="336550" indent="-336550">
              <a:lnSpc>
                <a:spcPct val="84000"/>
              </a:lnSpc>
              <a:spcBef>
                <a:spcPts val="600"/>
              </a:spcBef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  <a:tab pos="9410700" algn="l"/>
              </a:tabLst>
            </a:pPr>
            <a:r>
              <a:rPr lang="en-US" sz="2800" dirty="0" smtClean="0"/>
              <a:t>Attributes for quality control (parity, sequence, relationships, etc.)‏</a:t>
            </a:r>
          </a:p>
          <a:p>
            <a:pPr marL="336550" indent="-336550">
              <a:lnSpc>
                <a:spcPct val="84000"/>
              </a:lnSpc>
              <a:spcBef>
                <a:spcPts val="600"/>
              </a:spcBef>
              <a:tabLst>
                <a:tab pos="360363" algn="l"/>
                <a:tab pos="817563" algn="l"/>
                <a:tab pos="1274763" algn="l"/>
                <a:tab pos="1731963" algn="l"/>
                <a:tab pos="2189163" algn="l"/>
                <a:tab pos="2646363" algn="l"/>
                <a:tab pos="3103563" algn="l"/>
                <a:tab pos="3560763" algn="l"/>
                <a:tab pos="4017963" algn="l"/>
                <a:tab pos="4475163" algn="l"/>
                <a:tab pos="4932363" algn="l"/>
                <a:tab pos="5389563" algn="l"/>
                <a:tab pos="5846763" algn="l"/>
                <a:tab pos="6303963" algn="l"/>
                <a:tab pos="6761163" algn="l"/>
                <a:tab pos="7218363" algn="l"/>
                <a:tab pos="7675563" algn="l"/>
                <a:tab pos="8132763" algn="l"/>
                <a:tab pos="8589963" algn="l"/>
                <a:tab pos="9047163" algn="l"/>
                <a:tab pos="9410700" algn="l"/>
              </a:tabLst>
            </a:pPr>
            <a:r>
              <a:rPr lang="en-US" sz="2800" dirty="0" smtClean="0"/>
              <a:t>Address authority, dataset, start and end dates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 to Other Standards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689848" cy="4572000"/>
          </a:xfrm>
        </p:spPr>
        <p:txBody>
          <a:bodyPr/>
          <a:lstStyle/>
          <a:p>
            <a:r>
              <a:rPr lang="en-US" dirty="0" smtClean="0"/>
              <a:t>Conforms to FGDC Geographic Information Framework Data Standard Base Part</a:t>
            </a:r>
          </a:p>
          <a:p>
            <a:r>
              <a:rPr lang="en-US" dirty="0" smtClean="0"/>
              <a:t>Includes attributes to relate addresses to: </a:t>
            </a:r>
          </a:p>
          <a:p>
            <a:pPr lvl="1"/>
            <a:r>
              <a:rPr lang="en-US" dirty="0" smtClean="0"/>
              <a:t>Transportation features</a:t>
            </a:r>
          </a:p>
          <a:p>
            <a:pPr lvl="1"/>
            <a:r>
              <a:rPr lang="en-US" dirty="0" smtClean="0"/>
              <a:t>Land parcels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Separate Profiles relate the address standard to:</a:t>
            </a:r>
          </a:p>
          <a:p>
            <a:pPr lvl="1"/>
            <a:r>
              <a:rPr lang="en-US" dirty="0" smtClean="0"/>
              <a:t>NENA NG9-1-1 Civic Location Data Exchange Format  (CLDXF)</a:t>
            </a:r>
          </a:p>
          <a:p>
            <a:pPr lvl="1"/>
            <a:r>
              <a:rPr lang="en-US" dirty="0" smtClean="0"/>
              <a:t>USPS Publication 28 Postal Addressing Standards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Relating Addresses to Transportation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Attributes that relate an address to a transportation feature:</a:t>
            </a:r>
          </a:p>
          <a:p>
            <a:r>
              <a:rPr lang="en-US" dirty="0" smtClean="0"/>
              <a:t>Address Transportation System Name</a:t>
            </a:r>
          </a:p>
          <a:p>
            <a:r>
              <a:rPr lang="en-US" dirty="0" smtClean="0"/>
              <a:t>Address Transportation System Authority</a:t>
            </a:r>
          </a:p>
          <a:p>
            <a:r>
              <a:rPr lang="en-US" dirty="0" smtClean="0"/>
              <a:t>Address Transportation Feature Type</a:t>
            </a:r>
          </a:p>
          <a:p>
            <a:r>
              <a:rPr lang="en-US" dirty="0" smtClean="0"/>
              <a:t>Address Transportation Feature ID</a:t>
            </a:r>
          </a:p>
          <a:p>
            <a:r>
              <a:rPr lang="en-US" dirty="0" smtClean="0"/>
              <a:t>Related Transportation Feature ID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Transportation Features and Address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689848" cy="4572000"/>
          </a:xfrm>
        </p:spPr>
        <p:txBody>
          <a:bodyPr/>
          <a:lstStyle/>
          <a:p>
            <a:r>
              <a:rPr lang="en-US" dirty="0" smtClean="0"/>
              <a:t>Point Event </a:t>
            </a:r>
            <a:r>
              <a:rPr lang="en-US" dirty="0" smtClean="0">
                <a:sym typeface="Wingdings" pitchFamily="2" charset="2"/>
              </a:rPr>
              <a:t> Numbered Thoroughfare Address</a:t>
            </a:r>
          </a:p>
          <a:p>
            <a:endParaRPr lang="en-US" sz="1100" dirty="0" smtClean="0">
              <a:sym typeface="Wingdings" pitchFamily="2" charset="2"/>
            </a:endParaRPr>
          </a:p>
          <a:p>
            <a:r>
              <a:rPr lang="en-US" dirty="0" err="1" smtClean="0">
                <a:sym typeface="Wingdings" pitchFamily="2" charset="2"/>
              </a:rPr>
              <a:t>TranPoint</a:t>
            </a:r>
            <a:r>
              <a:rPr lang="en-US" dirty="0" smtClean="0">
                <a:sym typeface="Wingdings" pitchFamily="2" charset="2"/>
              </a:rPr>
              <a:t>  Intersection Address</a:t>
            </a:r>
          </a:p>
          <a:p>
            <a:endParaRPr lang="en-US" sz="1100" dirty="0" smtClean="0">
              <a:sym typeface="Wingdings" pitchFamily="2" charset="2"/>
            </a:endParaRPr>
          </a:p>
          <a:p>
            <a:r>
              <a:rPr lang="en-US" dirty="0" err="1" smtClean="0">
                <a:sym typeface="Wingdings" pitchFamily="2" charset="2"/>
              </a:rPr>
              <a:t>TranSeg</a:t>
            </a:r>
            <a:r>
              <a:rPr lang="en-US" dirty="0" smtClean="0">
                <a:sym typeface="Wingdings" pitchFamily="2" charset="2"/>
              </a:rPr>
              <a:t> or </a:t>
            </a:r>
            <a:r>
              <a:rPr lang="en-US" dirty="0" err="1" smtClean="0">
                <a:sym typeface="Wingdings" pitchFamily="2" charset="2"/>
              </a:rPr>
              <a:t>TranPath</a:t>
            </a:r>
            <a:r>
              <a:rPr lang="en-US" dirty="0" smtClean="0">
                <a:sym typeface="Wingdings" pitchFamily="2" charset="2"/>
              </a:rPr>
              <a:t>  Four-number Address Range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 Range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Address Range Type </a:t>
            </a:r>
            <a:r>
              <a:rPr lang="en-US" i="1" dirty="0" smtClean="0"/>
              <a:t>(actual, theoretical)</a:t>
            </a:r>
          </a:p>
          <a:p>
            <a:r>
              <a:rPr lang="en-US" dirty="0" smtClean="0"/>
              <a:t>Address Range Parity </a:t>
            </a:r>
            <a:r>
              <a:rPr lang="en-US" i="1" dirty="0" smtClean="0"/>
              <a:t>(even, odd)</a:t>
            </a:r>
          </a:p>
          <a:p>
            <a:r>
              <a:rPr lang="en-US" dirty="0" smtClean="0"/>
              <a:t>Address Range Side </a:t>
            </a:r>
            <a:r>
              <a:rPr lang="en-US" i="1" dirty="0" smtClean="0"/>
              <a:t>(left, right, both)</a:t>
            </a:r>
          </a:p>
          <a:p>
            <a:r>
              <a:rPr lang="en-US" dirty="0" smtClean="0"/>
              <a:t>Address Range Directionality </a:t>
            </a:r>
            <a:r>
              <a:rPr lang="en-US" i="1" dirty="0" smtClean="0"/>
              <a:t>(with, against)</a:t>
            </a:r>
          </a:p>
          <a:p>
            <a:r>
              <a:rPr lang="en-US" dirty="0" smtClean="0"/>
              <a:t>Address Range Span </a:t>
            </a:r>
            <a:r>
              <a:rPr lang="en-US" i="1" dirty="0" smtClean="0"/>
              <a:t>(one segment, partial segment, many segments)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54584" y="3352800"/>
            <a:ext cx="48558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Questions and Discussion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Reconciling the Address Standard and the Transportation Standard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Road Part: Overlap with Address Standard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 smtClean="0"/>
              <a:t>Road Linear Event Types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2209800"/>
            <a:ext cx="3733800" cy="3416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200" b="1" dirty="0" smtClean="0"/>
              <a:t>Street Names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200" dirty="0" err="1" smtClean="0"/>
              <a:t>directionalPrefix</a:t>
            </a:r>
            <a:endParaRPr lang="en-US" sz="2200" dirty="0" smtClean="0"/>
          </a:p>
          <a:p>
            <a:pPr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200" dirty="0" err="1" smtClean="0"/>
              <a:t>directionalSuffix</a:t>
            </a:r>
            <a:r>
              <a:rPr lang="en-US" sz="2200" dirty="0" smtClean="0"/>
              <a:t> 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200" dirty="0" err="1" smtClean="0"/>
              <a:t>addressInformation</a:t>
            </a:r>
            <a:r>
              <a:rPr lang="en-US" sz="2200" dirty="0" smtClean="0"/>
              <a:t> 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200" dirty="0" err="1" smtClean="0"/>
              <a:t>alternateNameBody</a:t>
            </a:r>
            <a:r>
              <a:rPr lang="en-US" sz="2200" dirty="0" smtClean="0"/>
              <a:t> 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200" dirty="0" err="1" smtClean="0"/>
              <a:t>alternateNameText</a:t>
            </a:r>
            <a:endParaRPr lang="en-US" sz="2200" dirty="0" smtClean="0"/>
          </a:p>
          <a:p>
            <a:pPr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200" dirty="0" err="1" smtClean="0"/>
              <a:t>alternateStreetName</a:t>
            </a:r>
            <a:r>
              <a:rPr lang="en-US" sz="2200" dirty="0" smtClean="0"/>
              <a:t> 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200" dirty="0" err="1" smtClean="0"/>
              <a:t>alternateStreetNameBody</a:t>
            </a:r>
            <a:endParaRPr lang="en-US" sz="2200" dirty="0" smtClean="0"/>
          </a:p>
          <a:p>
            <a:pPr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200" dirty="0" err="1" smtClean="0"/>
              <a:t>alternateStreetNameText</a:t>
            </a:r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4489873" y="2209800"/>
            <a:ext cx="3728906" cy="334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200" b="1" dirty="0" smtClean="0"/>
              <a:t>Address Numbers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200" b="1" dirty="0" smtClean="0"/>
              <a:t>  and </a:t>
            </a:r>
            <a:r>
              <a:rPr lang="en-US" sz="2200" b="1" dirty="0" err="1" smtClean="0"/>
              <a:t>ZIPCode</a:t>
            </a:r>
            <a:endParaRPr lang="en-US" sz="2200" b="1" dirty="0" smtClean="0"/>
          </a:p>
          <a:p>
            <a:pPr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200" dirty="0" err="1" smtClean="0"/>
              <a:t>firstHouseNumber</a:t>
            </a:r>
            <a:endParaRPr lang="en-US" sz="2200" dirty="0" smtClean="0"/>
          </a:p>
          <a:p>
            <a:pPr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200" dirty="0" err="1" smtClean="0"/>
              <a:t>houseNumberRange</a:t>
            </a:r>
            <a:endParaRPr lang="en-US" sz="2200" dirty="0" smtClean="0"/>
          </a:p>
          <a:p>
            <a:pPr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200" dirty="0" err="1" smtClean="0"/>
              <a:t>houseNumberStructure</a:t>
            </a:r>
            <a:endParaRPr lang="en-US" sz="2200" dirty="0" smtClean="0"/>
          </a:p>
          <a:p>
            <a:pPr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200" dirty="0" err="1" smtClean="0"/>
              <a:t>intermediateHouseNumber</a:t>
            </a:r>
            <a:endParaRPr lang="en-US" sz="2200" dirty="0" smtClean="0"/>
          </a:p>
          <a:p>
            <a:pPr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200" dirty="0" err="1" smtClean="0"/>
              <a:t>lastHouseNumber</a:t>
            </a:r>
            <a:endParaRPr lang="en-US" sz="2200" dirty="0" smtClean="0"/>
          </a:p>
          <a:p>
            <a:pPr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2200" dirty="0" err="1" smtClean="0"/>
              <a:t>postalCode</a:t>
            </a:r>
            <a:endParaRPr lang="en-US" sz="2200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6019800"/>
            <a:ext cx="7093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Source: Roads 7.4.1 (Table 3, 7.4.1 </a:t>
            </a:r>
            <a:r>
              <a:rPr lang="en-US" i="1" dirty="0" err="1" smtClean="0"/>
              <a:t>RoadLinearEventType</a:t>
            </a:r>
            <a:r>
              <a:rPr lang="en-US" i="1" dirty="0" smtClean="0"/>
              <a:t> code list)</a:t>
            </a:r>
            <a:endParaRPr lang="en-US" i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Transit Part: Overlap with Address Standard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err="1" smtClean="0"/>
              <a:t>TransitStop</a:t>
            </a:r>
            <a:r>
              <a:rPr lang="en-US" dirty="0" smtClean="0"/>
              <a:t> attributes: address, street side</a:t>
            </a:r>
          </a:p>
          <a:p>
            <a:r>
              <a:rPr lang="en-US" b="1" dirty="0" smtClean="0"/>
              <a:t>Landmark</a:t>
            </a:r>
            <a:r>
              <a:rPr lang="en-US" dirty="0" smtClean="0"/>
              <a:t> class and attributes: Landmark, </a:t>
            </a:r>
            <a:r>
              <a:rPr lang="en-US" dirty="0" err="1" smtClean="0"/>
              <a:t>landmarkName</a:t>
            </a:r>
            <a:r>
              <a:rPr lang="en-US" dirty="0" smtClean="0"/>
              <a:t>, </a:t>
            </a:r>
            <a:r>
              <a:rPr lang="en-US" dirty="0" err="1" smtClean="0"/>
              <a:t>landmarkType</a:t>
            </a:r>
            <a:r>
              <a:rPr lang="en-US" dirty="0" smtClean="0"/>
              <a:t>, address</a:t>
            </a:r>
          </a:p>
          <a:p>
            <a:r>
              <a:rPr lang="en-US" b="1" dirty="0" smtClean="0"/>
              <a:t>Facility</a:t>
            </a:r>
            <a:r>
              <a:rPr lang="en-US" dirty="0" smtClean="0"/>
              <a:t> attribute: address</a:t>
            </a:r>
          </a:p>
          <a:p>
            <a:endParaRPr lang="en-US" dirty="0" smtClean="0"/>
          </a:p>
          <a:p>
            <a:r>
              <a:rPr lang="en-US" b="1" dirty="0" smtClean="0"/>
              <a:t>Annex D (informative)</a:t>
            </a:r>
            <a:r>
              <a:rPr lang="en-US" dirty="0" smtClean="0"/>
              <a:t>: Address extension to the transit model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6019800"/>
            <a:ext cx="6596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Source: Transit Data Dictionary Tables 1, 10, 11; and Annex D</a:t>
            </a:r>
            <a:endParaRPr lang="en-US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Approaches to Reconciliation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Incorporation</a:t>
            </a:r>
          </a:p>
          <a:p>
            <a:pPr lvl="1"/>
            <a:r>
              <a:rPr lang="en-US" dirty="0" smtClean="0"/>
              <a:t>One standard incorporates by reference classes, elements, attributes, or definitions from the other </a:t>
            </a:r>
          </a:p>
          <a:p>
            <a:r>
              <a:rPr lang="en-US" b="1" dirty="0" smtClean="0"/>
              <a:t>Deprecation</a:t>
            </a:r>
          </a:p>
          <a:p>
            <a:pPr lvl="1"/>
            <a:r>
              <a:rPr lang="en-US" dirty="0" smtClean="0"/>
              <a:t>Parts of one standard are deleted because they are covered in the other standard</a:t>
            </a:r>
          </a:p>
          <a:p>
            <a:r>
              <a:rPr lang="en-US" b="1" dirty="0" smtClean="0"/>
              <a:t>Profile</a:t>
            </a:r>
          </a:p>
          <a:p>
            <a:pPr lvl="1"/>
            <a:r>
              <a:rPr lang="en-US" dirty="0" smtClean="0"/>
              <a:t>A specialized normative profile is created that tailors the address standard for </a:t>
            </a:r>
            <a:r>
              <a:rPr lang="en-US" dirty="0" err="1" smtClean="0"/>
              <a:t>tranportation</a:t>
            </a:r>
            <a:r>
              <a:rPr lang="en-US" dirty="0" smtClean="0"/>
              <a:t> purposes, or describes a complex transformation between standards.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54584" y="3352800"/>
            <a:ext cx="48558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Questions and Discussion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2743200"/>
          </a:xfrm>
        </p:spPr>
        <p:txBody>
          <a:bodyPr>
            <a:normAutofit/>
          </a:bodyPr>
          <a:lstStyle/>
          <a:p>
            <a:r>
              <a:rPr lang="en-US" dirty="0" smtClean="0"/>
              <a:t>Lessons Learned from Standard Development Efforts</a:t>
            </a:r>
          </a:p>
          <a:p>
            <a:endParaRPr lang="en-US" dirty="0" smtClean="0"/>
          </a:p>
          <a:p>
            <a:r>
              <a:rPr lang="en-US" dirty="0" smtClean="0"/>
              <a:t>25 January 2011</a:t>
            </a:r>
          </a:p>
          <a:p>
            <a:endParaRPr lang="en-US" dirty="0" smtClean="0"/>
          </a:p>
          <a:p>
            <a:r>
              <a:rPr lang="en-US" sz="1200" dirty="0" smtClean="0"/>
              <a:t>Prepared by</a:t>
            </a:r>
          </a:p>
          <a:p>
            <a:r>
              <a:rPr lang="en-US" dirty="0" smtClean="0"/>
              <a:t>Paula Okunieff</a:t>
            </a:r>
          </a:p>
          <a:p>
            <a:r>
              <a:rPr lang="en-US" dirty="0" smtClean="0"/>
              <a:t>Consensus Systems Technologies Corp.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Developing a Transit Addressing Profile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Profile?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6175248" cy="319735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 smtClean="0">
                <a:cs typeface="Times New Roman" pitchFamily="18" charset="0"/>
              </a:rPr>
              <a:t>“A collection of one or more standards with applicable options, parameters and constraints within the standards, and if necessary additional nonstandard functionalities, needed to provide or support a particular function, application or platform.”</a:t>
            </a:r>
          </a:p>
          <a:p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33400" y="5105400"/>
            <a:ext cx="8153400" cy="9875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A customized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 version of a standard that meets specific business needs.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34" name="Picture 10" descr="C:\Documents and Settings\polly\Local Settings\Temporary Internet Files\Content.IE5\81MOCX2F\MC90043266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1676400"/>
            <a:ext cx="2057400" cy="2057400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are profiles developed?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 smtClean="0">
                <a:cs typeface="Times New Roman" pitchFamily="18" charset="0"/>
              </a:rPr>
              <a:t>Must choose “applicable options, parameters and constraints”</a:t>
            </a:r>
          </a:p>
          <a:p>
            <a:r>
              <a:rPr lang="en-US" sz="2400" dirty="0" smtClean="0">
                <a:cs typeface="Times New Roman" pitchFamily="18" charset="0"/>
              </a:rPr>
              <a:t>That meet industry needs for “function[s], application[s] or platform[s].”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Understand needs, stakeholders, business processes, and tools typically used by the industry.</a:t>
            </a:r>
          </a:p>
          <a:p>
            <a:pPr lvl="1"/>
            <a:r>
              <a:rPr lang="en-US" dirty="0" smtClean="0"/>
              <a:t>Describe “what” the standard provisions </a:t>
            </a:r>
            <a:r>
              <a:rPr lang="en-US" i="1" dirty="0" smtClean="0"/>
              <a:t>should</a:t>
            </a:r>
            <a:r>
              <a:rPr lang="en-US" dirty="0" smtClean="0"/>
              <a:t>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Approaches for Developing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ITE Traffic Management Data Dictionary and Message Set Standard</a:t>
            </a:r>
          </a:p>
          <a:p>
            <a:pPr lvl="1"/>
            <a:r>
              <a:rPr lang="en-US" dirty="0" smtClean="0"/>
              <a:t>Uses a formal Systems Engineering planning approach – Needs to Requirements traceability</a:t>
            </a:r>
          </a:p>
          <a:p>
            <a:r>
              <a:rPr lang="en-US" dirty="0" smtClean="0"/>
              <a:t>Framework Standard – Transportation, Part 7 – Transit</a:t>
            </a:r>
          </a:p>
          <a:p>
            <a:pPr lvl="1"/>
            <a:r>
              <a:rPr lang="en-US" dirty="0" smtClean="0"/>
              <a:t>Uses a Use Case Approach (a hybrid systems engineering process that targets data requirements)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ITE Traffic Management Data Dictionary and Message Set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2286000"/>
            <a:ext cx="722881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Requirements related to “Need to Provide Information on Organizations” [2.3.3]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1600" b="1" dirty="0" smtClean="0"/>
              <a:t>3.3.3.4 Contents of the Organization Information Request</a:t>
            </a:r>
          </a:p>
          <a:p>
            <a:pPr>
              <a:buNone/>
            </a:pPr>
            <a:r>
              <a:rPr lang="en-US" sz="1600" dirty="0" smtClean="0"/>
              <a:t>An external center shall send an organization information request to an owner center.</a:t>
            </a:r>
          </a:p>
          <a:p>
            <a:pPr>
              <a:buNone/>
            </a:pPr>
            <a:r>
              <a:rPr lang="en-US" sz="1600" b="1" dirty="0" smtClean="0"/>
              <a:t>3.3.3.4.1 Required Organization Information Request Content</a:t>
            </a:r>
          </a:p>
          <a:p>
            <a:pPr>
              <a:buNone/>
            </a:pPr>
            <a:r>
              <a:rPr lang="en-US" sz="1600" dirty="0" smtClean="0"/>
              <a:t>The organization information request sent from an external center to an owner center shall include:</a:t>
            </a:r>
          </a:p>
          <a:p>
            <a:pPr>
              <a:buNone/>
            </a:pPr>
            <a:r>
              <a:rPr lang="en-US" sz="1600" dirty="0" smtClean="0"/>
              <a:t>a. Unique identifier of the requesting organization; and</a:t>
            </a:r>
          </a:p>
          <a:p>
            <a:pPr>
              <a:buNone/>
            </a:pPr>
            <a:r>
              <a:rPr lang="en-US" sz="1600" dirty="0" smtClean="0"/>
              <a:t>b. Organization information type (organization, center).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1600" b="1" dirty="0" smtClean="0"/>
              <a:t>3.3.3.4.2 Optional Organization Information Request Content</a:t>
            </a:r>
          </a:p>
          <a:p>
            <a:pPr>
              <a:buNone/>
            </a:pPr>
            <a:r>
              <a:rPr lang="en-US" sz="1600" dirty="0" smtClean="0"/>
              <a:t>The following are optional requirements that an external center may include in the organization information request sent to an owner center.</a:t>
            </a:r>
          </a:p>
          <a:p>
            <a:pPr>
              <a:buNone/>
            </a:pPr>
            <a:r>
              <a:rPr lang="en-US" sz="1600" i="1" dirty="0" smtClean="0"/>
              <a:t>3.3.3.4.2.1 Owner Organization Identifier</a:t>
            </a:r>
          </a:p>
          <a:p>
            <a:pPr>
              <a:buNone/>
            </a:pPr>
            <a:r>
              <a:rPr lang="en-US" sz="1600" dirty="0" smtClean="0"/>
              <a:t>The external center shall provide the unique identifier of the organization requested as part of the organization information request.</a:t>
            </a:r>
          </a:p>
          <a:p>
            <a:pPr>
              <a:buNone/>
            </a:pPr>
            <a:r>
              <a:rPr lang="en-US" sz="1600" i="1" dirty="0" smtClean="0"/>
              <a:t>3.3.3.4.2.2 Owner Center Identifier</a:t>
            </a:r>
          </a:p>
          <a:p>
            <a:pPr>
              <a:buNone/>
            </a:pPr>
            <a:r>
              <a:rPr lang="en-US" sz="1600" dirty="0" smtClean="0"/>
              <a:t>The external center shall provide the unique identifier of each center requested as part of the organization information request.</a:t>
            </a:r>
          </a:p>
          <a:p>
            <a:pPr>
              <a:buNone/>
            </a:pPr>
            <a:endParaRPr lang="en-US" sz="1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Framework Use Case Method</a:t>
            </a:r>
            <a:endParaRPr lang="en-US" dirty="0"/>
          </a:p>
        </p:txBody>
      </p:sp>
      <p:sp>
        <p:nvSpPr>
          <p:cNvPr id="279557" name="Rectangle 5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Use Case Method Encapsulates Needs from the User Perspective and Translates it to a System Perspective</a:t>
            </a:r>
          </a:p>
          <a:p>
            <a:r>
              <a:rPr lang="en-US" dirty="0" smtClean="0"/>
              <a:t>Traces Concept of Operations to Requirements Definition</a:t>
            </a:r>
          </a:p>
          <a:p>
            <a:r>
              <a:rPr lang="en-US" dirty="0" smtClean="0"/>
              <a:t>Example of Use Case (see attachment)</a:t>
            </a:r>
          </a:p>
          <a:p>
            <a:pPr lvl="1"/>
            <a:r>
              <a:rPr lang="en-US" dirty="0" smtClean="0"/>
              <a:t>Framework Transportation Part 7,  Annex C:  “Unplanned Re-routing Use Case”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 of Use Case Outline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A157F-CCED-4EE3-BB9D-E154FF271C57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3225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Overview </a:t>
            </a:r>
          </a:p>
          <a:p>
            <a:pPr lvl="1"/>
            <a:r>
              <a:rPr lang="en-US" smtClean="0"/>
              <a:t>Operational scenario / environment</a:t>
            </a:r>
          </a:p>
          <a:p>
            <a:r>
              <a:rPr lang="en-US" smtClean="0"/>
              <a:t>Enumeration of Needs </a:t>
            </a:r>
          </a:p>
          <a:p>
            <a:pPr lvl="1"/>
            <a:r>
              <a:rPr lang="en-US" smtClean="0"/>
              <a:t>High level requirements / stakeholder roles</a:t>
            </a:r>
          </a:p>
          <a:p>
            <a:r>
              <a:rPr lang="en-US" smtClean="0"/>
              <a:t>Functional Requirements</a:t>
            </a:r>
          </a:p>
          <a:p>
            <a:pPr lvl="1"/>
            <a:r>
              <a:rPr lang="en-US" smtClean="0"/>
              <a:t>Requirement Definition</a:t>
            </a:r>
          </a:p>
          <a:p>
            <a:r>
              <a:rPr lang="en-US" smtClean="0"/>
              <a:t>Mapping requirements to standards</a:t>
            </a:r>
          </a:p>
          <a:p>
            <a:pPr lvl="1"/>
            <a:r>
              <a:rPr lang="en-US" smtClean="0"/>
              <a:t>Input to a Transit Addressing Profile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would the Profile Look Like?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Table of the Addressing Standard with business rules (comments on logical consistency, constraints, assumptions, etc.)</a:t>
            </a:r>
          </a:p>
          <a:p>
            <a:r>
              <a:rPr lang="en-US" dirty="0" smtClean="0"/>
              <a:t>Relationship to Framework standard -- features, and data model.</a:t>
            </a:r>
          </a:p>
          <a:p>
            <a:r>
              <a:rPr lang="en-US" dirty="0" smtClean="0"/>
              <a:t>Identify how to “code” Address in Transit Feature in the context of different processes --</a:t>
            </a:r>
          </a:p>
          <a:p>
            <a:pPr lvl="1"/>
            <a:r>
              <a:rPr lang="en-US" dirty="0" smtClean="0"/>
              <a:t>Transit Stop</a:t>
            </a:r>
          </a:p>
          <a:p>
            <a:pPr lvl="1"/>
            <a:r>
              <a:rPr lang="en-US" dirty="0" smtClean="0"/>
              <a:t>Transfer Cluster</a:t>
            </a:r>
          </a:p>
          <a:p>
            <a:pPr lvl="1"/>
            <a:r>
              <a:rPr lang="en-US" dirty="0" smtClean="0"/>
              <a:t>Landmark</a:t>
            </a:r>
          </a:p>
          <a:p>
            <a:pPr lvl="1"/>
            <a:r>
              <a:rPr lang="en-US" dirty="0" smtClean="0"/>
              <a:t>Facility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are the Transit Processes that </a:t>
            </a:r>
            <a:r>
              <a:rPr lang="en-US" b="1" i="1" dirty="0" smtClean="0"/>
              <a:t>Need</a:t>
            </a:r>
            <a:r>
              <a:rPr lang="en-US" dirty="0" smtClean="0"/>
              <a:t> an Address?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1000"/>
              </a:spcBef>
            </a:pPr>
            <a:r>
              <a:rPr lang="en-US" dirty="0" smtClean="0"/>
              <a:t>Asset and Real Estate Inventory, </a:t>
            </a:r>
          </a:p>
          <a:p>
            <a:pPr>
              <a:spcBef>
                <a:spcPts val="1000"/>
              </a:spcBef>
            </a:pPr>
            <a:r>
              <a:rPr lang="en-US" dirty="0" smtClean="0"/>
              <a:t>Facilities Management,</a:t>
            </a:r>
          </a:p>
          <a:p>
            <a:pPr>
              <a:spcBef>
                <a:spcPts val="1000"/>
              </a:spcBef>
            </a:pPr>
            <a:r>
              <a:rPr lang="en-US" dirty="0" smtClean="0"/>
              <a:t>Customer Trip Planning, </a:t>
            </a:r>
          </a:p>
          <a:p>
            <a:pPr>
              <a:spcBef>
                <a:spcPts val="1000"/>
              </a:spcBef>
            </a:pPr>
            <a:r>
              <a:rPr lang="en-US" dirty="0" err="1" smtClean="0"/>
              <a:t>Paratransit</a:t>
            </a:r>
            <a:r>
              <a:rPr lang="en-US" dirty="0" smtClean="0"/>
              <a:t> Reservations,</a:t>
            </a:r>
          </a:p>
          <a:p>
            <a:pPr>
              <a:spcBef>
                <a:spcPts val="1000"/>
              </a:spcBef>
            </a:pPr>
            <a:r>
              <a:rPr lang="en-US" dirty="0" smtClean="0"/>
              <a:t>Ridesharing,</a:t>
            </a:r>
          </a:p>
          <a:p>
            <a:pPr>
              <a:spcBef>
                <a:spcPts val="1000"/>
              </a:spcBef>
            </a:pPr>
            <a:r>
              <a:rPr lang="en-US" dirty="0" smtClean="0"/>
              <a:t>ADA Registration and Eligibility</a:t>
            </a:r>
          </a:p>
          <a:p>
            <a:pPr>
              <a:spcBef>
                <a:spcPts val="1000"/>
              </a:spcBef>
            </a:pPr>
            <a:r>
              <a:rPr lang="en-US" dirty="0" smtClean="0"/>
              <a:t>Other demand responsive services</a:t>
            </a:r>
          </a:p>
          <a:p>
            <a:pPr>
              <a:spcBef>
                <a:spcPts val="1000"/>
              </a:spcBef>
            </a:pPr>
            <a:r>
              <a:rPr lang="en-US" dirty="0" smtClean="0"/>
              <a:t>Third party service outlets (</a:t>
            </a:r>
            <a:r>
              <a:rPr lang="en-US" dirty="0" err="1" smtClean="0"/>
              <a:t>e.g</a:t>
            </a:r>
            <a:r>
              <a:rPr lang="en-US" dirty="0" smtClean="0"/>
              <a:t>, fare media distribution services)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Others?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Assemble groups and schedule teleconferences/ webinars to develop Use Cases.</a:t>
            </a:r>
          </a:p>
          <a:p>
            <a:endParaRPr lang="en-US" dirty="0" smtClean="0"/>
          </a:p>
          <a:p>
            <a:r>
              <a:rPr lang="en-US" dirty="0" smtClean="0"/>
              <a:t>Recommend at least one Address </a:t>
            </a:r>
            <a:r>
              <a:rPr lang="en-US" dirty="0" err="1" smtClean="0"/>
              <a:t>Stds</a:t>
            </a:r>
            <a:r>
              <a:rPr lang="en-US" dirty="0" smtClean="0"/>
              <a:t> person in each group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F65F3-C39D-4639-B88E-6D21B4F85816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 ‹#›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1630</TotalTime>
  <Words>1466</Words>
  <Application>Microsoft Office PowerPoint</Application>
  <PresentationFormat>On-screen Show (4:3)</PresentationFormat>
  <Paragraphs>295</Paragraphs>
  <Slides>30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Civic</vt:lpstr>
      <vt:lpstr>Joint Meeting</vt:lpstr>
      <vt:lpstr>Agenda</vt:lpstr>
      <vt:lpstr>Background</vt:lpstr>
      <vt:lpstr>Overview of the Draft FGDC Address Standard</vt:lpstr>
      <vt:lpstr>Scope, Status, and Structure</vt:lpstr>
      <vt:lpstr>Organizing Principles</vt:lpstr>
      <vt:lpstr>Address Classes</vt:lpstr>
      <vt:lpstr>Address Elements</vt:lpstr>
      <vt:lpstr>Address Attributes</vt:lpstr>
      <vt:lpstr>Relations to Other Standards</vt:lpstr>
      <vt:lpstr>Relating Addresses to Transportation Features</vt:lpstr>
      <vt:lpstr>Transportation Features and Address Classes</vt:lpstr>
      <vt:lpstr>Address Range Attributes</vt:lpstr>
      <vt:lpstr>Slide 14</vt:lpstr>
      <vt:lpstr>Reconciling the Address Standard and the Transportation Standard</vt:lpstr>
      <vt:lpstr>Road Part: Overlap with Address Standard</vt:lpstr>
      <vt:lpstr>Transit Part: Overlap with Address Standard</vt:lpstr>
      <vt:lpstr>Approaches to Reconciliation</vt:lpstr>
      <vt:lpstr>Slide 19</vt:lpstr>
      <vt:lpstr>Developing a Transit Addressing Profile</vt:lpstr>
      <vt:lpstr>What is a Profile?</vt:lpstr>
      <vt:lpstr>How are profiles developed?</vt:lpstr>
      <vt:lpstr>Approaches for Developing Requirements</vt:lpstr>
      <vt:lpstr>ITE Traffic Management Data Dictionary and Message Set </vt:lpstr>
      <vt:lpstr>Requirements related to “Need to Provide Information on Organizations” [2.3.3]</vt:lpstr>
      <vt:lpstr>Framework Use Case Method</vt:lpstr>
      <vt:lpstr>Example of Use Case Outline</vt:lpstr>
      <vt:lpstr>What would the Profile Look Like?</vt:lpstr>
      <vt:lpstr>What are the Transit Processes that Need an Address?</vt:lpstr>
      <vt:lpstr>Next Steps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polly okunieff</dc:creator>
  <cp:lastModifiedBy>WMATA</cp:lastModifiedBy>
  <cp:revision>160</cp:revision>
  <dcterms:created xsi:type="dcterms:W3CDTF">2011-01-20T15:57:39Z</dcterms:created>
  <dcterms:modified xsi:type="dcterms:W3CDTF">2011-01-24T13:13:21Z</dcterms:modified>
</cp:coreProperties>
</file>